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2" r:id="rId2"/>
    <p:sldId id="267" r:id="rId3"/>
    <p:sldId id="256" r:id="rId4"/>
    <p:sldId id="260" r:id="rId5"/>
    <p:sldId id="261" r:id="rId6"/>
    <p:sldId id="273" r:id="rId7"/>
    <p:sldId id="262" r:id="rId8"/>
    <p:sldId id="274" r:id="rId9"/>
    <p:sldId id="275" r:id="rId10"/>
    <p:sldId id="276" r:id="rId11"/>
    <p:sldId id="277" r:id="rId12"/>
    <p:sldId id="278" r:id="rId13"/>
    <p:sldId id="266" r:id="rId14"/>
    <p:sldId id="263" r:id="rId15"/>
    <p:sldId id="264" r:id="rId16"/>
    <p:sldId id="268" r:id="rId17"/>
    <p:sldId id="265" r:id="rId18"/>
    <p:sldId id="257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FF00FF"/>
    <a:srgbClr val="A50021"/>
    <a:srgbClr val="99FF33"/>
    <a:srgbClr val="FFFF00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271E750-63BC-478C-9A78-DAAA1F4C148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C7DC44-210F-425E-B802-D3BB876C7EF1}" type="slidenum">
              <a:rPr lang="ru-RU"/>
              <a:pPr/>
              <a:t>1</a:t>
            </a:fld>
            <a:endParaRPr lang="ru-RU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ru-RU" dirty="0"/>
              <a:t>А это значит: если ты захочешь узнать о происхождении деепричастия, разбери его по составу –и сразу поймёшь, что оно как-то связано с причастием. </a:t>
            </a:r>
          </a:p>
          <a:p>
            <a:r>
              <a:rPr lang="ru-RU" dirty="0"/>
              <a:t>-не как-то, а напрямую….</a:t>
            </a:r>
          </a:p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1E750-63BC-478C-9A78-DAAA1F4C1482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F4B4EF-28DD-4B2E-ADFB-8F33FC9B65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0DF858-CE20-4942-86A4-043342B977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4BCBD8-D4BC-4AE2-BC70-DB5470B8CF6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0301612-460F-46A7-A8AA-2CF9C2CBC4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77BAAC8-850C-4EB7-AA78-526705DBE2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97F66F-FB10-4847-99D6-7B187DDA8E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2F2829-A81A-46E5-B0F6-CD2B365D5D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CE2899-4AB5-4708-837B-9ECAC13CE5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D6D235-1E9E-458F-A459-0C9F459D5CA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05095A-1744-4DB9-A5E1-9D4C73AAEA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5D8621-8759-4FFC-86C3-040F421234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122BA8-D3D3-478A-B88E-DADABD1F7DD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C36EB-3F2D-4509-8122-809CCFA04B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20000">
              <a:srgbClr val="85C2FF"/>
            </a:gs>
            <a:gs pos="35000">
              <a:srgbClr val="C4D6EB"/>
            </a:gs>
            <a:gs pos="50000">
              <a:srgbClr val="FFEBFA"/>
            </a:gs>
            <a:gs pos="65000">
              <a:srgbClr val="C4D6EB"/>
            </a:gs>
            <a:gs pos="80001">
              <a:srgbClr val="85C2FF"/>
            </a:gs>
            <a:gs pos="100000">
              <a:srgbClr val="5E9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9364C89-E0FA-4BAA-9AC8-10C4F542D7A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88;&#1091;&#1089;&#1089;&#1082;&#1080;&#1081;%20&#1103;&#1079;&#1099;&#1082;\&#1087;&#1088;&#1077;&#1079;&#1077;&#1085;&#1090;&#1072;&#1094;&#1080;&#1080;\&#1076;&#1077;&#1077;&#1087;&#1088;&#1080;&#1095;&#1072;&#1089;&#1090;&#1080;&#1077;\&#1076;&#1077;&#1077;&#1087;&#1088;&#1080;&#1095;&#1072;&#1089;&#1090;&#1080;&#1077;\&#1043;&#1083;&#1072;&#1079;&#1091;&#1085;&#1086;&#1074;%20&#1040;.&#1050;.%20&#1042;&#1088;&#1077;&#1084;&#1077;&#1085;&#1072;%20&#1075;&#1086;&#1076;&#1072;,%20&#1089;&#1086;&#1095;.%2067.3%20&#1042;&#1072;&#1088;&#1080;&#1072;&#1094;&#1080;&#1103;%20N%202.%20&#1051;&#1077;&#1076;.wma" TargetMode="Externa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AutoShape 3"/>
          <p:cNvSpPr>
            <a:spLocks noChangeArrowheads="1"/>
          </p:cNvSpPr>
          <p:nvPr/>
        </p:nvSpPr>
        <p:spPr bwMode="auto">
          <a:xfrm rot="3822378">
            <a:off x="3707607" y="1629569"/>
            <a:ext cx="1512887" cy="504825"/>
          </a:xfrm>
          <a:prstGeom prst="curvedDownArrow">
            <a:avLst>
              <a:gd name="adj1" fmla="val 72063"/>
              <a:gd name="adj2" fmla="val 11987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39750" y="3284538"/>
            <a:ext cx="76327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4000" b="1">
                <a:solidFill>
                  <a:srgbClr val="FF0000"/>
                </a:solidFill>
              </a:rPr>
              <a:t>«дее»</a:t>
            </a:r>
            <a:r>
              <a:rPr kumimoji="1" lang="ru-RU" sz="4000"/>
              <a:t> (деяти, т.е делать) </a:t>
            </a:r>
            <a:r>
              <a:rPr kumimoji="1" lang="ru-RU" sz="4000">
                <a:solidFill>
                  <a:srgbClr val="FF00FF"/>
                </a:solidFill>
              </a:rPr>
              <a:t>+ </a:t>
            </a:r>
            <a:r>
              <a:rPr kumimoji="1" lang="ru-RU" sz="4000" b="1">
                <a:solidFill>
                  <a:srgbClr val="FF0000"/>
                </a:solidFill>
              </a:rPr>
              <a:t>причастие</a:t>
            </a:r>
            <a:r>
              <a:rPr kumimoji="1" lang="ru-RU" sz="4000">
                <a:solidFill>
                  <a:srgbClr val="FF0000"/>
                </a:solidFill>
              </a:rPr>
              <a:t> </a:t>
            </a:r>
            <a:r>
              <a:rPr kumimoji="1" lang="ru-RU" sz="4000"/>
              <a:t>(ср. причастность)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68313" y="4652963"/>
            <a:ext cx="79914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ru-RU" sz="2000" dirty="0">
                <a:solidFill>
                  <a:srgbClr val="000000"/>
                </a:solidFill>
              </a:rPr>
              <a:t>(Термин введён в Грамматику </a:t>
            </a:r>
            <a:r>
              <a:rPr kumimoji="1" lang="ru-RU" sz="2000" dirty="0" err="1">
                <a:solidFill>
                  <a:srgbClr val="000000"/>
                </a:solidFill>
              </a:rPr>
              <a:t>М.Смотрицким</a:t>
            </a:r>
            <a:r>
              <a:rPr kumimoji="1" lang="ru-RU" sz="2000" dirty="0">
                <a:solidFill>
                  <a:srgbClr val="000000"/>
                </a:solidFill>
              </a:rPr>
              <a:t> в начале 17 века)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763713" y="2636838"/>
            <a:ext cx="5616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ru-RU" sz="3600" b="1">
                <a:solidFill>
                  <a:srgbClr val="FF0066"/>
                </a:solidFill>
              </a:rPr>
              <a:t>Дея</a:t>
            </a:r>
            <a:r>
              <a:rPr kumimoji="1" lang="ru-RU" sz="3600" b="1"/>
              <a:t>тель,</a:t>
            </a:r>
            <a:r>
              <a:rPr kumimoji="1" lang="ru-RU" sz="3600" b="1">
                <a:solidFill>
                  <a:srgbClr val="000000"/>
                </a:solidFill>
              </a:rPr>
              <a:t> </a:t>
            </a:r>
            <a:r>
              <a:rPr kumimoji="1" lang="ru-RU" sz="3600" b="1">
                <a:solidFill>
                  <a:srgbClr val="FF0066"/>
                </a:solidFill>
              </a:rPr>
              <a:t>дей</a:t>
            </a:r>
            <a:r>
              <a:rPr kumimoji="1" lang="ru-RU" sz="3600" b="1"/>
              <a:t>ствие</a:t>
            </a: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684213" y="2603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/>
            <a:r>
              <a:rPr lang="ru-RU" sz="4400">
                <a:solidFill>
                  <a:schemeClr val="tx2"/>
                </a:solidFill>
              </a:rPr>
              <a:t> </a:t>
            </a:r>
            <a:r>
              <a:rPr lang="ru-RU" sz="5400" b="1">
                <a:solidFill>
                  <a:srgbClr val="FF0066"/>
                </a:solidFill>
              </a:rPr>
              <a:t>ДЕЕ</a:t>
            </a:r>
            <a:r>
              <a:rPr lang="ru-RU" sz="5400" b="1">
                <a:solidFill>
                  <a:srgbClr val="66FF33"/>
                </a:solidFill>
              </a:rPr>
              <a:t>ПРИЧАСТИЕ</a:t>
            </a:r>
          </a:p>
        </p:txBody>
      </p:sp>
      <p:pic>
        <p:nvPicPr>
          <p:cNvPr id="11" name="Picture 4" descr="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5214950"/>
            <a:ext cx="80010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68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18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/>
      <p:bldP spid="21508" grpId="0"/>
      <p:bldP spid="21509" grpId="0"/>
      <p:bldP spid="21511" grpId="0"/>
      <p:bldP spid="215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8621-8759-4FFC-86C3-040F4212341D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34818" name="Picture 2" descr="E:\Мои рисунки\животные и природа\Пейзажи\Winter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8621-8759-4FFC-86C3-040F4212341D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35842" name="Picture 2" descr="E:\Мои рисунки\животные и природа\Пейзажи\Winter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8621-8759-4FFC-86C3-040F4212341D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36866" name="Picture 2" descr="E:\Мои рисунки\животные и природа\Пейзажи\Winter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Рисунок1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43543"/>
            <a:ext cx="9144000" cy="6901543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A6B29-FA99-47B9-B5F8-02F49D45AB38}" type="slidenum">
              <a:rPr lang="ru-RU"/>
              <a:pPr/>
              <a:t>13</a:t>
            </a:fld>
            <a:endParaRPr lang="ru-RU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FF3300"/>
                </a:solidFill>
              </a:rPr>
              <a:t>Задание </a:t>
            </a:r>
            <a:r>
              <a:rPr lang="ru-RU" sz="4000" b="1" dirty="0" smtClean="0">
                <a:solidFill>
                  <a:srgbClr val="FF3300"/>
                </a:solidFill>
              </a:rPr>
              <a:t>7</a:t>
            </a:r>
            <a:r>
              <a:rPr lang="ru-RU" sz="4000" dirty="0">
                <a:solidFill>
                  <a:srgbClr val="FF3300"/>
                </a:solidFill>
              </a:rPr>
              <a:t/>
            </a:r>
            <a:br>
              <a:rPr lang="ru-RU" sz="4000" dirty="0">
                <a:solidFill>
                  <a:srgbClr val="FF3300"/>
                </a:solidFill>
              </a:rPr>
            </a:br>
            <a:endParaRPr lang="ru-RU" sz="4000" dirty="0">
              <a:solidFill>
                <a:srgbClr val="FF330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dirty="0">
                <a:solidFill>
                  <a:srgbClr val="FF3300"/>
                </a:solidFill>
              </a:rPr>
              <a:t>Вспомните зимний лес и составьте предложения, используя существительные, записанные на доске, и деепричастные обороты.</a:t>
            </a:r>
          </a:p>
          <a:p>
            <a:pPr marL="0" indent="0">
              <a:buFontTx/>
              <a:buNone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 Вариант</a:t>
            </a: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II Вариант</a:t>
            </a:r>
          </a:p>
          <a:p>
            <a:pPr marL="0" indent="0">
              <a:buFontTx/>
              <a:buNone/>
            </a:pPr>
            <a:r>
              <a:rPr lang="ru-RU" b="1" dirty="0">
                <a:solidFill>
                  <a:schemeClr val="bg1"/>
                </a:solidFill>
              </a:rPr>
              <a:t>Деревья                     Тропинка</a:t>
            </a:r>
          </a:p>
          <a:p>
            <a:pPr marL="0" indent="0">
              <a:buFontTx/>
              <a:buNone/>
            </a:pPr>
            <a:r>
              <a:rPr lang="ru-RU" b="1" dirty="0">
                <a:solidFill>
                  <a:schemeClr val="bg1"/>
                </a:solidFill>
              </a:rPr>
              <a:t>Небо                           Воздух</a:t>
            </a:r>
          </a:p>
          <a:p>
            <a:pPr marL="0" indent="0">
              <a:buFontTx/>
              <a:buNone/>
            </a:pPr>
            <a:r>
              <a:rPr lang="ru-RU" b="1" dirty="0">
                <a:solidFill>
                  <a:schemeClr val="bg1"/>
                </a:solidFill>
              </a:rPr>
              <a:t>Вьюга                        Снег</a:t>
            </a:r>
          </a:p>
          <a:p>
            <a:pPr marL="0" indent="0">
              <a:buFontTx/>
              <a:buNone/>
            </a:pPr>
            <a:r>
              <a:rPr lang="ru-RU" b="1" dirty="0">
                <a:solidFill>
                  <a:schemeClr val="bg1"/>
                </a:solidFill>
              </a:rPr>
              <a:t>Сугробы                    Снежинки</a:t>
            </a:r>
          </a:p>
        </p:txBody>
      </p:sp>
      <p:pic>
        <p:nvPicPr>
          <p:cNvPr id="7" name="Глазунов А.К. Времена года, соч. 67.3 Вариация N 2. Лед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00034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32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49B3-631F-44D5-AC89-E1BC0578EF7B}" type="slidenum">
              <a:rPr lang="ru-RU"/>
              <a:pPr/>
              <a:t>14</a:t>
            </a:fld>
            <a:endParaRPr lang="ru-RU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FF3300"/>
                </a:solidFill>
              </a:rPr>
              <a:t>Задание </a:t>
            </a:r>
            <a:r>
              <a:rPr lang="ru-RU" sz="4000" b="1" dirty="0" smtClean="0">
                <a:solidFill>
                  <a:srgbClr val="FF3300"/>
                </a:solidFill>
              </a:rPr>
              <a:t>8</a:t>
            </a:r>
            <a:r>
              <a:rPr lang="ru-RU" sz="4000" dirty="0">
                <a:solidFill>
                  <a:srgbClr val="FF3300"/>
                </a:solidFill>
              </a:rPr>
              <a:t/>
            </a:r>
            <a:br>
              <a:rPr lang="ru-RU" sz="4000" dirty="0">
                <a:solidFill>
                  <a:srgbClr val="FF3300"/>
                </a:solidFill>
              </a:rPr>
            </a:br>
            <a:r>
              <a:rPr lang="ru-RU" sz="2500" b="1" dirty="0">
                <a:solidFill>
                  <a:srgbClr val="FF3300"/>
                </a:solidFill>
              </a:rPr>
              <a:t>Найдите предложения, в которых допущены ошибки в употреблении деепричастных оборотов. Исправьте их.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229600" cy="4968875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FontTx/>
              <a:buNone/>
            </a:pPr>
            <a:r>
              <a:rPr lang="ru-RU" sz="2200"/>
              <a:t>1) Выступая на концерте, зал внимательно слушал исполнителя. 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ru-RU" sz="2200"/>
              <a:t>2) У воды растут, наклонясь к ней, ивы. 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ru-RU" sz="2200"/>
              <a:t>3) Ожидая победу, ее охватило волнение. 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ru-RU" sz="2200"/>
              <a:t>4) Увидев отца, Сережа заулыбался. 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ru-RU" sz="2200"/>
              <a:t>5) Войдя в автобус, неожиданно пошел снег.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ru-RU" sz="2200"/>
              <a:t>6) Досмотрев до конца интересный фильм, наступил вечер. 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ru-RU" sz="2200"/>
              <a:t>7) Подъезжая к лесу, вдруг выскочил волк. 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ru-RU" sz="2200"/>
              <a:t>8) Проснувшись от шума, я увидел перед собой нашу собаку.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ru-RU" sz="2200"/>
              <a:t>9) Сидя у окна, в комнату влетел воробей. 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ru-RU" sz="2200"/>
              <a:t>10) Ваня, поступив в школу, и очень ее любил. 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ru-RU" sz="2200"/>
              <a:t>11) Возвращаясь домой, шел дождь. 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ru-RU" sz="2200"/>
              <a:t>12) Бесшумно пошел, засыпая, снег. 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ru-RU" sz="2200"/>
              <a:t>13)Заигравшись до позднего вечера, мама на нас рассердилась.</a:t>
            </a:r>
            <a:r>
              <a:rPr lang="ru-RU" sz="2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B3FD6-1E41-44C3-B719-6E8853EF6BBD}" type="slidenum">
              <a:rPr lang="ru-RU"/>
              <a:pPr/>
              <a:t>15</a:t>
            </a:fld>
            <a:endParaRPr lang="ru-RU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FF3300"/>
                </a:solidFill>
              </a:rPr>
              <a:t>Задание 9</a:t>
            </a:r>
            <a:br>
              <a:rPr lang="ru-RU" sz="4000" b="1" dirty="0">
                <a:solidFill>
                  <a:srgbClr val="FF3300"/>
                </a:solidFill>
              </a:rPr>
            </a:br>
            <a:r>
              <a:rPr lang="ru-RU" sz="3200" b="1" dirty="0">
                <a:solidFill>
                  <a:srgbClr val="FF3300"/>
                </a:solidFill>
              </a:rPr>
              <a:t>Найдите ошибки в постановке знаков препинания.</a:t>
            </a:r>
            <a:endParaRPr lang="ru-RU" sz="3200" dirty="0">
              <a:solidFill>
                <a:srgbClr val="FF3300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675"/>
            <a:ext cx="8229600" cy="4281488"/>
          </a:xfrm>
        </p:spPr>
        <p:txBody>
          <a:bodyPr/>
          <a:lstStyle/>
          <a:p>
            <a:pPr>
              <a:buFontTx/>
              <a:buNone/>
            </a:pPr>
            <a:r>
              <a:rPr lang="ru-RU"/>
              <a:t>1. Некоторое время постоял, он на крыльце наслаждаясь утренней прохладой и оглядывая всё вокруг.</a:t>
            </a:r>
          </a:p>
          <a:p>
            <a:pPr>
              <a:buFontTx/>
              <a:buNone/>
            </a:pPr>
            <a:r>
              <a:rPr lang="ru-RU"/>
              <a:t>2. Тяжело дыша, отец подошёл к дивану и не раздеваясь лёг.</a:t>
            </a:r>
          </a:p>
          <a:p>
            <a:pPr>
              <a:buFontTx/>
              <a:buNone/>
            </a:pPr>
            <a:r>
              <a:rPr lang="ru-RU"/>
              <a:t>3. Марья Павловна стояла подле него, прислоняясь к берёзе и заложив назад руки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F9345-F74B-4A4C-95E9-2025A33B1BDC}" type="slidenum">
              <a:rPr lang="ru-RU"/>
              <a:pPr/>
              <a:t>16</a:t>
            </a:fld>
            <a:endParaRPr lang="ru-RU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291512" cy="2074862"/>
          </a:xfrm>
        </p:spPr>
        <p:txBody>
          <a:bodyPr/>
          <a:lstStyle/>
          <a:p>
            <a:r>
              <a:rPr lang="ru-RU" sz="4000" b="1" dirty="0">
                <a:solidFill>
                  <a:srgbClr val="FF3300"/>
                </a:solidFill>
              </a:rPr>
              <a:t>Задание </a:t>
            </a:r>
            <a:r>
              <a:rPr lang="ru-RU" sz="4000" b="1" dirty="0" smtClean="0">
                <a:solidFill>
                  <a:srgbClr val="FF3300"/>
                </a:solidFill>
              </a:rPr>
              <a:t>10</a:t>
            </a:r>
            <a:r>
              <a:rPr lang="ru-RU" sz="4000" b="1" dirty="0">
                <a:solidFill>
                  <a:srgbClr val="FF3300"/>
                </a:solidFill>
              </a:rPr>
              <a:t/>
            </a:r>
            <a:br>
              <a:rPr lang="ru-RU" sz="4000" b="1" dirty="0">
                <a:solidFill>
                  <a:srgbClr val="FF3300"/>
                </a:solidFill>
              </a:rPr>
            </a:br>
            <a:r>
              <a:rPr lang="ru-RU" sz="3000" dirty="0">
                <a:solidFill>
                  <a:srgbClr val="FF3300"/>
                </a:solidFill>
              </a:rPr>
              <a:t>Замените данные  словосочетания фразеологическими оборотами                               с деепричастиями.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565400"/>
            <a:ext cx="8229600" cy="3844925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ru-RU" sz="3500"/>
              <a:t>Работать хорошо – 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sz="3500"/>
              <a:t>Работать плохо -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sz="3500"/>
              <a:t>Бежать быстро, (мчаться) – 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sz="3500"/>
              <a:t>Уйти (остаться ) ни с чем, не добиться желаемого –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sz="3500"/>
              <a:t>Без особого на то желания 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FA2B-72DF-43C8-BD26-A8DB1CA9CF31}" type="slidenum">
              <a:rPr lang="ru-RU"/>
              <a:pPr/>
              <a:t>17</a:t>
            </a:fld>
            <a:endParaRPr lang="ru-RU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FF3300"/>
                </a:solidFill>
              </a:rPr>
              <a:t>Задание </a:t>
            </a:r>
            <a:r>
              <a:rPr lang="ru-RU" sz="4000" b="1" dirty="0" smtClean="0">
                <a:solidFill>
                  <a:srgbClr val="FF3300"/>
                </a:solidFill>
              </a:rPr>
              <a:t>11</a:t>
            </a:r>
            <a:r>
              <a:rPr lang="ru-RU" sz="4000" b="1" dirty="0">
                <a:solidFill>
                  <a:srgbClr val="FF3300"/>
                </a:solidFill>
              </a:rPr>
              <a:t/>
            </a:r>
            <a:br>
              <a:rPr lang="ru-RU" sz="4000" b="1" dirty="0">
                <a:solidFill>
                  <a:srgbClr val="FF3300"/>
                </a:solidFill>
              </a:rPr>
            </a:br>
            <a:r>
              <a:rPr lang="ru-RU" sz="4000" b="1" dirty="0">
                <a:solidFill>
                  <a:srgbClr val="FF3300"/>
                </a:solidFill>
              </a:rPr>
              <a:t>Исправьте ошибки!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276225" algn="ctr">
              <a:lnSpc>
                <a:spcPct val="90000"/>
              </a:lnSpc>
              <a:buFontTx/>
              <a:buNone/>
            </a:pPr>
            <a:r>
              <a:rPr lang="ru-RU" sz="2600" b="1" dirty="0">
                <a:solidFill>
                  <a:srgbClr val="A50021"/>
                </a:solidFill>
              </a:rPr>
              <a:t>Привет Дед Мороз!</a:t>
            </a:r>
          </a:p>
          <a:p>
            <a:pPr marL="0" indent="276225" algn="just">
              <a:lnSpc>
                <a:spcPct val="90000"/>
              </a:lnSpc>
              <a:buFontTx/>
              <a:buNone/>
            </a:pPr>
            <a:r>
              <a:rPr lang="ru-RU" sz="2600" b="1" dirty="0">
                <a:solidFill>
                  <a:srgbClr val="A50021"/>
                </a:solidFill>
              </a:rPr>
              <a:t>Пришли мне к празднику подарок, обмотав его в красивую бумагу. Я хочу большую плитку шоколада, которая должна быть молочной, которая должна таять во рту. Конфеты, которые должны быть шоколадные, у которых внутри хрустят вафли. Зефира, обсыпав сахарной пудрой. Для сестры пришли, сверкающую блесками, гирлянду, а для брата - хлопушку, взрывающую конфетти, для родителей - сахарный желтый мармелад. </a:t>
            </a:r>
          </a:p>
          <a:p>
            <a:pPr marL="0" indent="276225" algn="just">
              <a:lnSpc>
                <a:spcPct val="90000"/>
              </a:lnSpc>
              <a:buFontTx/>
              <a:buNone/>
            </a:pPr>
            <a:r>
              <a:rPr lang="ru-RU" sz="2600" b="1" dirty="0">
                <a:solidFill>
                  <a:srgbClr val="A50021"/>
                </a:solidFill>
              </a:rPr>
              <a:t>Ну пока, Дед Мороз. Не заболей до праздника.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01A57-351A-47AE-AA4F-CA7D7BAA4690}" type="slidenum">
              <a:rPr lang="ru-RU"/>
              <a:pPr/>
              <a:t>18</a:t>
            </a:fld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993775"/>
          </a:xfrm>
        </p:spPr>
        <p:txBody>
          <a:bodyPr/>
          <a:lstStyle/>
          <a:p>
            <a:r>
              <a:rPr lang="ru-RU" sz="3000" b="1" dirty="0">
                <a:solidFill>
                  <a:srgbClr val="FF3300"/>
                </a:solidFill>
              </a:rPr>
              <a:t>Задание </a:t>
            </a:r>
            <a:r>
              <a:rPr lang="ru-RU" sz="3000" b="1" dirty="0" smtClean="0">
                <a:solidFill>
                  <a:srgbClr val="FF3300"/>
                </a:solidFill>
              </a:rPr>
              <a:t>12</a:t>
            </a:r>
            <a:r>
              <a:rPr lang="ru-RU" sz="3000" b="1" dirty="0">
                <a:solidFill>
                  <a:srgbClr val="FF3300"/>
                </a:solidFill>
              </a:rPr>
              <a:t/>
            </a:r>
            <a:br>
              <a:rPr lang="ru-RU" sz="3000" b="1" dirty="0">
                <a:solidFill>
                  <a:srgbClr val="FF3300"/>
                </a:solidFill>
              </a:rPr>
            </a:br>
            <a:r>
              <a:rPr lang="ru-RU" sz="3000" b="1" dirty="0">
                <a:solidFill>
                  <a:srgbClr val="FF3300"/>
                </a:solidFill>
              </a:rPr>
              <a:t>От данных глаголов образуйте деепричастия</a:t>
            </a:r>
            <a:r>
              <a:rPr lang="ru-RU" sz="3000" dirty="0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49244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Оглядываться (деепричастие несов. в.)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Распечатать (деепричастие сов. в.)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Сверкать (деепричастие несов. в.)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Оторваться (деепричастие сов. в.)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Спешить (деепричастие несов. в.)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Остановить (деепричастие сов. в.)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Купить (деепричастие сов. в.)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Стучать (деепричастие несов. в.)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Прыгать (деепричастие несов. в.)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Играть (деепричастие несов. в.)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Увидеть (деепричастие сов. в.)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Шествовать (деепричастие несов. в.)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11EAB-51DF-47E8-A99B-D6BE79118B8E}" type="slidenum">
              <a:rPr lang="ru-RU"/>
              <a:pPr/>
              <a:t>2</a:t>
            </a:fld>
            <a:endParaRPr lang="ru-RU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620713"/>
            <a:ext cx="8275637" cy="1470025"/>
          </a:xfrm>
        </p:spPr>
        <p:txBody>
          <a:bodyPr/>
          <a:lstStyle/>
          <a:p>
            <a:r>
              <a:rPr lang="ru-RU" sz="4000" b="1">
                <a:solidFill>
                  <a:srgbClr val="FF3300"/>
                </a:solidFill>
              </a:rPr>
              <a:t>Задание 1.</a:t>
            </a:r>
            <a:br>
              <a:rPr lang="ru-RU" sz="4000" b="1">
                <a:solidFill>
                  <a:srgbClr val="FF3300"/>
                </a:solidFill>
              </a:rPr>
            </a:br>
            <a:r>
              <a:rPr lang="ru-RU" sz="4000" b="1">
                <a:solidFill>
                  <a:srgbClr val="FF3300"/>
                </a:solidFill>
              </a:rPr>
              <a:t>Определите вид деепричастия.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619250" y="2852738"/>
            <a:ext cx="5757863" cy="290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3700" b="1"/>
              <a:t>А. расплетая косы;</a:t>
            </a:r>
            <a:br>
              <a:rPr lang="ru-RU" sz="3700" b="1"/>
            </a:br>
            <a:r>
              <a:rPr lang="ru-RU" sz="3700" b="1"/>
              <a:t>Б. увлекая за собой;</a:t>
            </a:r>
            <a:br>
              <a:rPr lang="ru-RU" sz="3700" b="1"/>
            </a:br>
            <a:r>
              <a:rPr lang="ru-RU" sz="3700" b="1"/>
              <a:t>В. остановившись на ночлег;</a:t>
            </a:r>
            <a:br>
              <a:rPr lang="ru-RU" sz="3700" b="1"/>
            </a:br>
            <a:r>
              <a:rPr lang="ru-RU" sz="3700" b="1"/>
              <a:t>Г. думая об этом.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8558E-55EA-4D5F-B84E-93DCD27E3900}" type="slidenum">
              <a:rPr lang="ru-RU"/>
              <a:pPr/>
              <a:t>3</a:t>
            </a:fld>
            <a:endParaRPr lang="ru-RU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1557338"/>
            <a:ext cx="7558087" cy="4824412"/>
          </a:xfrm>
        </p:spPr>
        <p:txBody>
          <a:bodyPr/>
          <a:lstStyle/>
          <a:p>
            <a:r>
              <a:rPr lang="ru-RU" sz="4000"/>
              <a:t>(не)отправленное письмо </a:t>
            </a:r>
            <a:br>
              <a:rPr lang="ru-RU" sz="4000"/>
            </a:br>
            <a:r>
              <a:rPr lang="ru-RU" sz="4000"/>
              <a:t>(не)дожидаясь ответа </a:t>
            </a:r>
            <a:br>
              <a:rPr lang="ru-RU" sz="4000"/>
            </a:br>
            <a:r>
              <a:rPr lang="ru-RU" sz="4000"/>
              <a:t>никем (не)замеченный </a:t>
            </a:r>
            <a:br>
              <a:rPr lang="ru-RU" sz="4000"/>
            </a:br>
            <a:r>
              <a:rPr lang="ru-RU" sz="4000"/>
              <a:t>(не)дошёл до ручья </a:t>
            </a:r>
            <a:br>
              <a:rPr lang="ru-RU" sz="4000"/>
            </a:br>
            <a:r>
              <a:rPr lang="ru-RU" sz="4000"/>
              <a:t>(не)беспокоясь о себе </a:t>
            </a:r>
            <a:br>
              <a:rPr lang="ru-RU" sz="4000"/>
            </a:br>
            <a:r>
              <a:rPr lang="ru-RU" sz="4000"/>
              <a:t>(не)зная дороги </a:t>
            </a:r>
            <a:br>
              <a:rPr lang="ru-RU" sz="4000"/>
            </a:br>
            <a:r>
              <a:rPr lang="ru-RU" sz="4000"/>
              <a:t>(не)глубокая, но узкая река </a:t>
            </a:r>
            <a:br>
              <a:rPr lang="ru-RU" sz="4000"/>
            </a:br>
            <a:endParaRPr lang="ru-RU" sz="400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4000" b="1">
                <a:solidFill>
                  <a:srgbClr val="FF3300"/>
                </a:solidFill>
              </a:rPr>
              <a:t>Задание 2.</a:t>
            </a:r>
            <a:br>
              <a:rPr lang="ru-RU" sz="4000" b="1">
                <a:solidFill>
                  <a:srgbClr val="FF3300"/>
                </a:solidFill>
              </a:rPr>
            </a:br>
            <a:r>
              <a:rPr lang="ru-RU" sz="4000" b="1">
                <a:solidFill>
                  <a:srgbClr val="FF3300"/>
                </a:solidFill>
              </a:rPr>
              <a:t>Спишите, раскрывая скобки.</a:t>
            </a:r>
            <a:endParaRPr lang="ru-RU" sz="400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CB06-80D6-474B-8CD5-471E8D4F3654}" type="slidenum">
              <a:rPr lang="ru-RU"/>
              <a:pPr/>
              <a:t>4</a:t>
            </a:fld>
            <a:endParaRPr lang="ru-RU"/>
          </a:p>
        </p:txBody>
      </p:sp>
      <p:sp>
        <p:nvSpPr>
          <p:cNvPr id="6162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b="1">
                <a:solidFill>
                  <a:srgbClr val="FF3300"/>
                </a:solidFill>
              </a:rPr>
              <a:t>Задание3.</a:t>
            </a:r>
            <a:br>
              <a:rPr lang="ru-RU" sz="3000" b="1">
                <a:solidFill>
                  <a:srgbClr val="FF3300"/>
                </a:solidFill>
              </a:rPr>
            </a:br>
            <a:r>
              <a:rPr lang="ru-RU" sz="3000" b="1">
                <a:solidFill>
                  <a:srgbClr val="FF3300"/>
                </a:solidFill>
              </a:rPr>
              <a:t>Запишите деепричастия, образованные от глаголов, выделите суффиксы.</a:t>
            </a:r>
          </a:p>
        </p:txBody>
      </p:sp>
      <p:graphicFrame>
        <p:nvGraphicFramePr>
          <p:cNvPr id="6170" name="Group 26"/>
          <p:cNvGraphicFramePr>
            <a:graphicFrameLocks noGrp="1"/>
          </p:cNvGraphicFramePr>
          <p:nvPr>
            <p:ph idx="1"/>
          </p:nvPr>
        </p:nvGraphicFramePr>
        <p:xfrm>
          <a:off x="457200" y="1628775"/>
          <a:ext cx="8229600" cy="4358640"/>
        </p:xfrm>
        <a:graphic>
          <a:graphicData uri="http://schemas.openxmlformats.org/drawingml/2006/table">
            <a:tbl>
              <a:tblPr/>
              <a:tblGrid>
                <a:gridCol w="3970338"/>
                <a:gridCol w="4259262"/>
              </a:tblGrid>
              <a:tr h="1079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Вариант 1</a:t>
                      </a:r>
                      <a:r>
                        <a:rPr kumimoji="0" lang="ru-RU" sz="3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Оглядываться (несов. в.) Распечатать (сов. в.)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Сверкать(несов. в.) Оторваться (сов. в.)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Спешить(несов. в.) </a:t>
                      </a:r>
                      <a:endParaRPr kumimoji="0" lang="ru-RU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Вариант 2</a:t>
                      </a:r>
                      <a:r>
                        <a:rPr kumimoji="0" lang="ru-RU" sz="3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Остановить (сов. в.)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Купить (сов. в.) Стучать (несов. в.)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Прыгать (несов. в.) Играть (несов. в.)</a:t>
                      </a:r>
                      <a:endParaRPr kumimoji="0" lang="ru-RU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0D535-3F41-4698-BB94-512DFEC0E756}" type="slidenum">
              <a:rPr lang="ru-RU"/>
              <a:pPr/>
              <a:t>5</a:t>
            </a:fld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73238"/>
            <a:ext cx="4187825" cy="4741862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ru-RU" sz="2300" b="1">
                <a:solidFill>
                  <a:srgbClr val="FF3300"/>
                </a:solidFill>
              </a:rPr>
              <a:t>Вариант 1</a:t>
            </a:r>
            <a:endParaRPr lang="ru-RU" sz="2300">
              <a:solidFill>
                <a:srgbClr val="FF3300"/>
              </a:solidFill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sz="2300"/>
              <a:t>И ночь тянулась без конца...</a:t>
            </a:r>
            <a:br>
              <a:rPr lang="ru-RU" sz="2300"/>
            </a:br>
            <a:r>
              <a:rPr lang="ru-RU" sz="2300"/>
              <a:t>Порой, дремотой обвевая.</a:t>
            </a:r>
            <a:br>
              <a:rPr lang="ru-RU" sz="2300"/>
            </a:br>
            <a:r>
              <a:rPr lang="ru-RU" sz="2300"/>
              <a:t>Шумела тише вьюга злая,</a:t>
            </a:r>
            <a:br>
              <a:rPr lang="ru-RU" sz="2300"/>
            </a:br>
            <a:r>
              <a:rPr lang="ru-RU" sz="2300"/>
              <a:t>Шуршала снегом у крыльца.</a:t>
            </a:r>
            <a:endParaRPr lang="ru-RU" sz="2300" b="1"/>
          </a:p>
          <a:p>
            <a:pPr marL="0" indent="0">
              <a:lnSpc>
                <a:spcPct val="80000"/>
              </a:lnSpc>
              <a:buFontTx/>
              <a:buNone/>
            </a:pPr>
            <a:endParaRPr lang="ru-RU" sz="2300" b="1">
              <a:solidFill>
                <a:srgbClr val="FF3300"/>
              </a:solidFill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sz="2300" b="1">
                <a:solidFill>
                  <a:srgbClr val="FF3300"/>
                </a:solidFill>
              </a:rPr>
              <a:t>Вариант 2</a:t>
            </a:r>
            <a:endParaRPr lang="ru-RU" sz="2300">
              <a:solidFill>
                <a:srgbClr val="FF3300"/>
              </a:solidFill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sz="2300"/>
              <a:t>Стеклянный, редкий и ядреный,</a:t>
            </a:r>
            <a:br>
              <a:rPr lang="ru-RU" sz="2300"/>
            </a:br>
            <a:r>
              <a:rPr lang="ru-RU" sz="2300"/>
              <a:t>С веселым шорохом спеша, </a:t>
            </a:r>
            <a:br>
              <a:rPr lang="ru-RU" sz="2300"/>
            </a:br>
            <a:r>
              <a:rPr lang="ru-RU" sz="2300"/>
              <a:t>Промчался дождь, и лес зеленый</a:t>
            </a:r>
            <a:br>
              <a:rPr lang="ru-RU" sz="2300"/>
            </a:br>
            <a:r>
              <a:rPr lang="ru-RU" sz="2300"/>
              <a:t>Затих, прохладою дыша.</a:t>
            </a:r>
            <a:endParaRPr lang="ru-RU" sz="2300" b="1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ru-RU" sz="4000" b="1" dirty="0">
                <a:solidFill>
                  <a:srgbClr val="FF3300"/>
                </a:solidFill>
              </a:rPr>
              <a:t>Задание 4.</a:t>
            </a:r>
            <a:r>
              <a:rPr lang="ru-RU" sz="4000" dirty="0">
                <a:solidFill>
                  <a:srgbClr val="FF3300"/>
                </a:solidFill>
              </a:rPr>
              <a:t/>
            </a:r>
            <a:br>
              <a:rPr lang="ru-RU" sz="4000" dirty="0">
                <a:solidFill>
                  <a:srgbClr val="FF3300"/>
                </a:solidFill>
              </a:rPr>
            </a:br>
            <a:r>
              <a:rPr lang="ru-RU" sz="3500" dirty="0">
                <a:solidFill>
                  <a:srgbClr val="FF3300"/>
                </a:solidFill>
              </a:rPr>
              <a:t>Найдите деепричастия, объясните постановку знаков препинания.</a:t>
            </a:r>
            <a:endParaRPr lang="ru-RU" sz="4000" dirty="0">
              <a:solidFill>
                <a:srgbClr val="FF3300"/>
              </a:solidFill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4643438" y="1773238"/>
            <a:ext cx="4500562" cy="481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2300" b="1">
                <a:solidFill>
                  <a:srgbClr val="FF3300"/>
                </a:solidFill>
              </a:rPr>
              <a:t>Вариант 3</a:t>
            </a:r>
            <a:endParaRPr lang="ru-RU" sz="2300">
              <a:solidFill>
                <a:srgbClr val="FF3300"/>
              </a:solidFill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2300"/>
              <a:t>Опять привольные поля</a:t>
            </a:r>
            <a:br>
              <a:rPr lang="ru-RU" sz="2300"/>
            </a:br>
            <a:r>
              <a:rPr lang="ru-RU" sz="2300"/>
              <a:t>Проходят мимо нас кругами,</a:t>
            </a:r>
            <a:br>
              <a:rPr lang="ru-RU" sz="2300"/>
            </a:br>
            <a:r>
              <a:rPr lang="ru-RU" sz="2300"/>
              <a:t>И хутора и тополя</a:t>
            </a:r>
            <a:br>
              <a:rPr lang="ru-RU" sz="2300"/>
            </a:br>
            <a:r>
              <a:rPr lang="ru-RU" sz="2300"/>
              <a:t>Плывут, скрываясь за полями.</a:t>
            </a:r>
            <a:endParaRPr lang="ru-RU" sz="2300" b="1"/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ru-RU" sz="2300" b="1">
              <a:solidFill>
                <a:srgbClr val="FF3300"/>
              </a:solidFill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2300" b="1">
                <a:solidFill>
                  <a:srgbClr val="FF3300"/>
                </a:solidFill>
              </a:rPr>
              <a:t>Вариант 4</a:t>
            </a:r>
            <a:endParaRPr lang="ru-RU" sz="2300">
              <a:solidFill>
                <a:srgbClr val="FF3300"/>
              </a:solidFill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2300"/>
              <a:t>Блистая, облака лепились</a:t>
            </a:r>
            <a:br>
              <a:rPr lang="ru-RU" sz="2300"/>
            </a:br>
            <a:r>
              <a:rPr lang="ru-RU" sz="2300"/>
              <a:t>В лазури пламенного дня.</a:t>
            </a:r>
            <a:br>
              <a:rPr lang="ru-RU" sz="2300"/>
            </a:br>
            <a:r>
              <a:rPr lang="ru-RU" sz="2300"/>
              <a:t>Две розы под окном раскрылись –</a:t>
            </a:r>
            <a:br>
              <a:rPr lang="ru-RU" sz="2300"/>
            </a:br>
            <a:r>
              <a:rPr lang="ru-RU" sz="2300"/>
              <a:t>Две чаши, полные огня.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8621-8759-4FFC-86C3-040F4212341D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357166"/>
            <a:ext cx="8286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3300"/>
                </a:solidFill>
              </a:rPr>
              <a:t>Задание 5.</a:t>
            </a:r>
            <a:r>
              <a:rPr lang="ru-RU" sz="3200" dirty="0" smtClean="0">
                <a:solidFill>
                  <a:srgbClr val="FF3300"/>
                </a:solidFill>
              </a:rPr>
              <a:t/>
            </a:r>
            <a:br>
              <a:rPr lang="ru-RU" sz="3200" dirty="0" smtClean="0">
                <a:solidFill>
                  <a:srgbClr val="FF3300"/>
                </a:solidFill>
              </a:rPr>
            </a:br>
            <a:r>
              <a:rPr lang="ru-RU" sz="3200" dirty="0" smtClean="0">
                <a:solidFill>
                  <a:srgbClr val="FF3300"/>
                </a:solidFill>
              </a:rPr>
              <a:t>Заполните таблицу.</a:t>
            </a:r>
            <a:endParaRPr lang="ru-RU" sz="3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1397000"/>
          <a:ext cx="8786874" cy="4640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3470"/>
                <a:gridCol w="4143404"/>
              </a:tblGrid>
              <a:tr h="53180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FF6699"/>
                          </a:solidFill>
                        </a:rPr>
                        <a:t>Причастие</a:t>
                      </a:r>
                      <a:endParaRPr lang="ru-RU" sz="2800" dirty="0">
                        <a:solidFill>
                          <a:srgbClr val="FF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FF6699"/>
                          </a:solidFill>
                        </a:rPr>
                        <a:t>Деепричастие</a:t>
                      </a:r>
                      <a:endParaRPr lang="ru-RU" sz="2800" dirty="0">
                        <a:solidFill>
                          <a:srgbClr val="FF6699"/>
                        </a:solidFill>
                      </a:endParaRPr>
                    </a:p>
                  </a:txBody>
                  <a:tcPr/>
                </a:tc>
              </a:tr>
              <a:tr h="2198813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latin typeface="Lucida Console" pitchFamily="49" charset="0"/>
                        </a:rPr>
                        <a:t>Постоянные</a:t>
                      </a:r>
                    </a:p>
                    <a:p>
                      <a:r>
                        <a:rPr lang="ru-RU" i="0" dirty="0" smtClean="0">
                          <a:latin typeface="Lucida Console" pitchFamily="49" charset="0"/>
                        </a:rPr>
                        <a:t> а)</a:t>
                      </a:r>
                      <a:r>
                        <a:rPr lang="ru-RU" i="0" dirty="0" smtClean="0">
                          <a:latin typeface="Century" pitchFamily="18" charset="0"/>
                        </a:rPr>
                        <a:t>действительное или   страдательное</a:t>
                      </a:r>
                    </a:p>
                    <a:p>
                      <a:r>
                        <a:rPr lang="ru-RU" i="0" dirty="0" smtClean="0">
                          <a:latin typeface="Century" pitchFamily="18" charset="0"/>
                        </a:rPr>
                        <a:t>  б) время</a:t>
                      </a:r>
                    </a:p>
                    <a:p>
                      <a:r>
                        <a:rPr lang="ru-RU" i="0" dirty="0" smtClean="0">
                          <a:latin typeface="Century" pitchFamily="18" charset="0"/>
                        </a:rPr>
                        <a:t>  в) вид</a:t>
                      </a:r>
                    </a:p>
                    <a:p>
                      <a:r>
                        <a:rPr lang="ru-RU" b="1" i="1" dirty="0" smtClean="0">
                          <a:latin typeface="Lucida Console" pitchFamily="49" charset="0"/>
                        </a:rPr>
                        <a:t>Непостоянные</a:t>
                      </a:r>
                    </a:p>
                    <a:p>
                      <a:r>
                        <a:rPr lang="ru-RU" b="0" i="0" dirty="0" smtClean="0">
                          <a:latin typeface="Century" pitchFamily="18" charset="0"/>
                        </a:rPr>
                        <a:t>  а) полн. – </a:t>
                      </a:r>
                      <a:r>
                        <a:rPr lang="ru-RU" b="0" i="0" dirty="0" err="1" smtClean="0">
                          <a:latin typeface="Century" pitchFamily="18" charset="0"/>
                        </a:rPr>
                        <a:t>кратк</a:t>
                      </a:r>
                      <a:r>
                        <a:rPr lang="ru-RU" b="0" i="0" dirty="0" smtClean="0">
                          <a:latin typeface="Century" pitchFamily="18" charset="0"/>
                        </a:rPr>
                        <a:t>. (</a:t>
                      </a:r>
                      <a:r>
                        <a:rPr lang="ru-RU" b="0" i="0" dirty="0" err="1" smtClean="0">
                          <a:latin typeface="Century" pitchFamily="18" charset="0"/>
                        </a:rPr>
                        <a:t>страдат</a:t>
                      </a:r>
                      <a:r>
                        <a:rPr lang="ru-RU" b="0" i="0" dirty="0" smtClean="0">
                          <a:latin typeface="Century" pitchFamily="18" charset="0"/>
                        </a:rPr>
                        <a:t>.)</a:t>
                      </a:r>
                    </a:p>
                    <a:p>
                      <a:r>
                        <a:rPr lang="ru-RU" b="0" i="0" dirty="0" smtClean="0">
                          <a:latin typeface="Century" pitchFamily="18" charset="0"/>
                        </a:rPr>
                        <a:t>  б) род</a:t>
                      </a:r>
                    </a:p>
                    <a:p>
                      <a:r>
                        <a:rPr lang="ru-RU" b="0" i="0" dirty="0" smtClean="0">
                          <a:latin typeface="Century" pitchFamily="18" charset="0"/>
                        </a:rPr>
                        <a:t>  в) число</a:t>
                      </a:r>
                    </a:p>
                    <a:p>
                      <a:r>
                        <a:rPr lang="ru-RU" b="0" i="0" dirty="0" smtClean="0">
                          <a:latin typeface="Century" pitchFamily="18" charset="0"/>
                        </a:rPr>
                        <a:t>  г) падеж </a:t>
                      </a:r>
                    </a:p>
                    <a:p>
                      <a:r>
                        <a:rPr lang="ru-RU" b="1" i="1" dirty="0" smtClean="0">
                          <a:latin typeface="Lucida Console" pitchFamily="49" charset="0"/>
                        </a:rPr>
                        <a:t>  </a:t>
                      </a:r>
                      <a:r>
                        <a:rPr lang="ru-RU" i="0" dirty="0" smtClean="0">
                          <a:latin typeface="Lucida Console" pitchFamily="49" charset="0"/>
                        </a:rPr>
                        <a:t> </a:t>
                      </a:r>
                      <a:r>
                        <a:rPr lang="ru-RU" dirty="0" smtClean="0">
                          <a:latin typeface="Lucida Console" pitchFamily="49" charset="0"/>
                        </a:rPr>
                        <a:t> </a:t>
                      </a:r>
                      <a:endParaRPr lang="ru-RU" dirty="0">
                        <a:latin typeface="Lucida Console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73915">
                <a:tc>
                  <a:txBody>
                    <a:bodyPr/>
                    <a:lstStyle/>
                    <a:p>
                      <a:r>
                        <a:rPr lang="ru-RU" dirty="0" smtClean="0"/>
                        <a:t>Какой? (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214414" y="4857760"/>
            <a:ext cx="2000264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Что делающий?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5143512"/>
            <a:ext cx="2643206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Что сделавший?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43306" y="5072074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0" name="Солнце 9"/>
          <p:cNvSpPr/>
          <p:nvPr/>
        </p:nvSpPr>
        <p:spPr>
          <a:xfrm>
            <a:off x="4143372" y="3286124"/>
            <a:ext cx="5000628" cy="1357322"/>
          </a:xfrm>
          <a:prstGeom prst="sun">
            <a:avLst>
              <a:gd name="adj" fmla="val 1934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НЕИЗМЕНЯЕМОЕ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Солнце 10"/>
          <p:cNvSpPr/>
          <p:nvPr/>
        </p:nvSpPr>
        <p:spPr>
          <a:xfrm>
            <a:off x="5214942" y="2000240"/>
            <a:ext cx="3000396" cy="1214446"/>
          </a:xfrm>
          <a:prstGeom prst="sun">
            <a:avLst>
              <a:gd name="adj" fmla="val 27902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ВИД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Диагональная полоса 11"/>
          <p:cNvSpPr/>
          <p:nvPr/>
        </p:nvSpPr>
        <p:spPr>
          <a:xfrm>
            <a:off x="4643438" y="4786322"/>
            <a:ext cx="2571768" cy="928694"/>
          </a:xfrm>
          <a:prstGeom prst="diagStripe">
            <a:avLst>
              <a:gd name="adj" fmla="val 37810"/>
            </a:avLst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ДЕЛАЯ?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Диагональная полоса 12"/>
          <p:cNvSpPr/>
          <p:nvPr/>
        </p:nvSpPr>
        <p:spPr>
          <a:xfrm>
            <a:off x="6286512" y="5143512"/>
            <a:ext cx="2857488" cy="928694"/>
          </a:xfrm>
          <a:prstGeom prst="diagStripe">
            <a:avLst>
              <a:gd name="adj" fmla="val 37810"/>
            </a:avLst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СДЕЛАВ?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DE7BC-D90F-4ED0-A5AE-722DF49AD68C}" type="slidenum">
              <a:rPr lang="ru-RU"/>
              <a:pPr/>
              <a:t>7</a:t>
            </a:fld>
            <a:endParaRPr lang="ru-RU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FF3300"/>
                </a:solidFill>
              </a:rPr>
              <a:t>Задание </a:t>
            </a:r>
            <a:r>
              <a:rPr lang="ru-RU" sz="3200" b="1" dirty="0" smtClean="0">
                <a:solidFill>
                  <a:srgbClr val="FF3300"/>
                </a:solidFill>
              </a:rPr>
              <a:t>6.</a:t>
            </a:r>
            <a:r>
              <a:rPr lang="ru-RU" sz="3200" b="1" dirty="0">
                <a:solidFill>
                  <a:srgbClr val="FF3300"/>
                </a:solidFill>
              </a:rPr>
              <a:t/>
            </a:r>
            <a:br>
              <a:rPr lang="ru-RU" sz="3200" b="1" dirty="0">
                <a:solidFill>
                  <a:srgbClr val="FF3300"/>
                </a:solidFill>
              </a:rPr>
            </a:br>
            <a:r>
              <a:rPr lang="ru-RU" sz="3200" dirty="0">
                <a:solidFill>
                  <a:srgbClr val="FF3300"/>
                </a:solidFill>
              </a:rPr>
              <a:t>Прочитайте предложение, выполните морфологический разбор деепричастий.</a:t>
            </a:r>
            <a:endParaRPr lang="ru-RU" sz="3200" b="1" dirty="0">
              <a:solidFill>
                <a:srgbClr val="FF3300"/>
              </a:solidFill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1838325"/>
            <a:ext cx="9144000" cy="339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3700" b="1" i="1"/>
              <a:t>Ёжась от свежего ветерка</a:t>
            </a:r>
            <a:endParaRPr lang="ru-RU" sz="3700"/>
          </a:p>
          <a:p>
            <a:pPr algn="ctr"/>
            <a:r>
              <a:rPr lang="ru-RU" sz="3700" b="1" i="1"/>
              <a:t>Чуть посинев крепыши-маслята</a:t>
            </a:r>
            <a:endParaRPr lang="ru-RU" sz="3700"/>
          </a:p>
          <a:p>
            <a:pPr algn="ctr"/>
            <a:r>
              <a:rPr lang="ru-RU" sz="3700" b="1" i="1"/>
              <a:t>Взявшись за руки, как ребята,</a:t>
            </a:r>
            <a:endParaRPr lang="ru-RU" sz="3700"/>
          </a:p>
          <a:p>
            <a:pPr algn="ctr"/>
            <a:r>
              <a:rPr lang="ru-RU" sz="3700" b="1" i="1"/>
              <a:t>Топают греясь вокруг пенька.</a:t>
            </a:r>
          </a:p>
          <a:p>
            <a:pPr algn="ctr"/>
            <a:endParaRPr lang="ru-RU" sz="3700" b="1" i="1"/>
          </a:p>
          <a:p>
            <a:pPr algn="r"/>
            <a:r>
              <a:rPr lang="ru-RU" sz="3200" b="1" i="1"/>
              <a:t>Э.Асадов «Лес»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8621-8759-4FFC-86C3-040F4212341D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32770" name="Picture 2" descr="E:\Мои рисунки\животные и природа\Пейзаж 2\w-002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0"/>
            <a:ext cx="5500694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8621-8759-4FFC-86C3-040F4212341D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33794" name="Picture 2" descr="E:\Мои рисунки\животные и природа\Пейзажи\Winter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</TotalTime>
  <Words>590</Words>
  <Application>Microsoft Office PowerPoint</Application>
  <PresentationFormat>Экран (4:3)</PresentationFormat>
  <Paragraphs>125</Paragraphs>
  <Slides>18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Оформление по умолчанию</vt:lpstr>
      <vt:lpstr>Слайд 1</vt:lpstr>
      <vt:lpstr>Задание 1. Определите вид деепричастия.</vt:lpstr>
      <vt:lpstr>(не)отправленное письмо  (не)дожидаясь ответа  никем (не)замеченный  (не)дошёл до ручья  (не)беспокоясь о себе  (не)зная дороги  (не)глубокая, но узкая река  </vt:lpstr>
      <vt:lpstr>Задание3. Запишите деепричастия, образованные от глаголов, выделите суффиксы.</vt:lpstr>
      <vt:lpstr>Задание 4. Найдите деепричастия, объясните постановку знаков препинания.</vt:lpstr>
      <vt:lpstr>Слайд 6</vt:lpstr>
      <vt:lpstr>Задание 6. Прочитайте предложение, выполните морфологический разбор деепричастий.</vt:lpstr>
      <vt:lpstr>Слайд 8</vt:lpstr>
      <vt:lpstr>Слайд 9</vt:lpstr>
      <vt:lpstr>Слайд 10</vt:lpstr>
      <vt:lpstr>Слайд 11</vt:lpstr>
      <vt:lpstr>Слайд 12</vt:lpstr>
      <vt:lpstr>Задание 7 </vt:lpstr>
      <vt:lpstr>Задание 8 Найдите предложения, в которых допущены ошибки в употреблении деепричастных оборотов. Исправьте их.</vt:lpstr>
      <vt:lpstr>Задание 9 Найдите ошибки в постановке знаков препинания.</vt:lpstr>
      <vt:lpstr>Задание 10 Замените данные  словосочетания фразеологическими оборотами                               с деепричастиями.</vt:lpstr>
      <vt:lpstr>Задание 11 Исправьте ошибки!</vt:lpstr>
      <vt:lpstr>Задание 12 От данных глаголов образуйте деепричастия.</vt:lpstr>
    </vt:vector>
  </TitlesOfParts>
  <Company>Ликино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Admin</cp:lastModifiedBy>
  <cp:revision>18</cp:revision>
  <dcterms:created xsi:type="dcterms:W3CDTF">2008-12-16T12:02:11Z</dcterms:created>
  <dcterms:modified xsi:type="dcterms:W3CDTF">2009-12-07T07:25:54Z</dcterms:modified>
</cp:coreProperties>
</file>